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1" r:id="rId1"/>
  </p:sldMasterIdLst>
  <p:sldIdLst>
    <p:sldId id="256" r:id="rId2"/>
    <p:sldId id="266" r:id="rId3"/>
    <p:sldId id="273" r:id="rId4"/>
    <p:sldId id="267" r:id="rId5"/>
    <p:sldId id="278" r:id="rId6"/>
    <p:sldId id="279" r:id="rId7"/>
    <p:sldId id="280" r:id="rId8"/>
    <p:sldId id="281" r:id="rId9"/>
    <p:sldId id="268" r:id="rId10"/>
    <p:sldId id="269" r:id="rId11"/>
    <p:sldId id="270" r:id="rId12"/>
    <p:sldId id="271" r:id="rId13"/>
    <p:sldId id="258" r:id="rId14"/>
    <p:sldId id="272" r:id="rId15"/>
    <p:sldId id="275" r:id="rId16"/>
    <p:sldId id="259" r:id="rId17"/>
    <p:sldId id="282" r:id="rId18"/>
    <p:sldId id="277" r:id="rId19"/>
    <p:sldId id="264" r:id="rId20"/>
    <p:sldId id="283" r:id="rId21"/>
    <p:sldId id="274" r:id="rId22"/>
    <p:sldId id="26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301F0D55-5B54-A041-8E6C-4BFE7B3C7F79}">
          <p14:sldIdLst>
            <p14:sldId id="256"/>
            <p14:sldId id="266"/>
            <p14:sldId id="273"/>
            <p14:sldId id="267"/>
            <p14:sldId id="278"/>
            <p14:sldId id="279"/>
            <p14:sldId id="280"/>
            <p14:sldId id="281"/>
            <p14:sldId id="268"/>
            <p14:sldId id="269"/>
            <p14:sldId id="270"/>
            <p14:sldId id="271"/>
            <p14:sldId id="258"/>
            <p14:sldId id="272"/>
            <p14:sldId id="275"/>
            <p14:sldId id="259"/>
            <p14:sldId id="282"/>
            <p14:sldId id="277"/>
            <p14:sldId id="264"/>
            <p14:sldId id="283"/>
            <p14:sldId id="274"/>
            <p14:sldId id="265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>
        <p:scale>
          <a:sx n="122" d="100"/>
          <a:sy n="122" d="100"/>
        </p:scale>
        <p:origin x="-120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7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9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1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0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7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4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8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2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7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0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1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xmlns="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xmlns="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5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60" r:id="rId6"/>
    <p:sldLayoutId id="2147483755" r:id="rId7"/>
    <p:sldLayoutId id="2147483756" r:id="rId8"/>
    <p:sldLayoutId id="2147483757" r:id="rId9"/>
    <p:sldLayoutId id="2147483759" r:id="rId10"/>
    <p:sldLayoutId id="21474837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F1174801-1395-44C5-9B00-CCAC45C05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96DFAFB-BCE1-4BEC-82FB-D574234DEF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0E728E6-A07E-4A6C-AB92-D56E1402F6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 descr="Изображение выглядит как акула, рыба, летит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0192DFEE-CDD5-4071-8893-6C2C1A7186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3200" r="-1" b="12208"/>
          <a:stretch/>
        </p:blipFill>
        <p:spPr>
          <a:xfrm>
            <a:off x="20" y="26514"/>
            <a:ext cx="12188932" cy="68566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8E1578-1FA6-2C46-9F47-2F8032FD5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450579"/>
            <a:ext cx="10190071" cy="1423079"/>
          </a:xfrm>
        </p:spPr>
        <p:txBody>
          <a:bodyPr anchor="b">
            <a:normAutofit fontScale="90000"/>
          </a:bodyPr>
          <a:lstStyle/>
          <a:p>
            <a:r>
              <a:rPr lang="ru-RU" sz="5400" dirty="0">
                <a:solidFill>
                  <a:srgbClr val="FFFFFF"/>
                </a:solidFill>
              </a:rPr>
              <a:t>Переработка углеводородных отходов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2D505B8-C09E-8A44-86D8-EE79277E1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5820287"/>
            <a:ext cx="9781327" cy="696545"/>
          </a:xfrm>
        </p:spPr>
        <p:txBody>
          <a:bodyPr anchor="t">
            <a:normAutofit fontScale="62500" lnSpcReduction="20000"/>
          </a:bodyPr>
          <a:lstStyle/>
          <a:p>
            <a:r>
              <a:rPr lang="ru-RU" sz="3200" dirty="0">
                <a:solidFill>
                  <a:srgbClr val="FFFFFF"/>
                </a:solidFill>
              </a:rPr>
              <a:t>ООО «ИПС»</a:t>
            </a:r>
          </a:p>
          <a:p>
            <a:r>
              <a:rPr lang="ru-RU" sz="2200" dirty="0">
                <a:solidFill>
                  <a:srgbClr val="FFFFFF"/>
                </a:solidFill>
              </a:rPr>
              <a:t>2021 год</a:t>
            </a:r>
          </a:p>
          <a:p>
            <a:endParaRPr lang="ru-RU" sz="2200" dirty="0">
              <a:solidFill>
                <a:srgbClr val="FFFFFF"/>
              </a:solidFill>
            </a:endParaRPr>
          </a:p>
        </p:txBody>
      </p:sp>
      <p:grpSp>
        <p:nvGrpSpPr>
          <p:cNvPr id="36" name="Top Left">
            <a:extLst>
              <a:ext uri="{FF2B5EF4-FFF2-40B4-BE49-F238E27FC236}">
                <a16:creationId xmlns:a16="http://schemas.microsoft.com/office/drawing/2014/main" xmlns="" id="{18579DB9-24B0-487B-81E3-8D02AD5F8C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0" name="Freeform: Shape 28">
              <a:extLst>
                <a:ext uri="{FF2B5EF4-FFF2-40B4-BE49-F238E27FC236}">
                  <a16:creationId xmlns:a16="http://schemas.microsoft.com/office/drawing/2014/main" xmlns="" id="{7180CB2C-161F-4538-9214-24AF97B01A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29">
              <a:extLst>
                <a:ext uri="{FF2B5EF4-FFF2-40B4-BE49-F238E27FC236}">
                  <a16:creationId xmlns:a16="http://schemas.microsoft.com/office/drawing/2014/main" xmlns="" id="{EE25AFBE-8731-4348-B66F-FD7E38F76A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0">
              <a:extLst>
                <a:ext uri="{FF2B5EF4-FFF2-40B4-BE49-F238E27FC236}">
                  <a16:creationId xmlns:a16="http://schemas.microsoft.com/office/drawing/2014/main" xmlns="" id="{5F6C27D8-4E47-470F-B6B5-407CE7D1D7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1">
              <a:extLst>
                <a:ext uri="{FF2B5EF4-FFF2-40B4-BE49-F238E27FC236}">
                  <a16:creationId xmlns:a16="http://schemas.microsoft.com/office/drawing/2014/main" xmlns="" id="{66348964-B561-445E-A6A4-730FBA4285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2">
              <a:extLst>
                <a:ext uri="{FF2B5EF4-FFF2-40B4-BE49-F238E27FC236}">
                  <a16:creationId xmlns:a16="http://schemas.microsoft.com/office/drawing/2014/main" xmlns="" id="{C5D1A3FD-B031-4670-8F09-29E8E38D45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3">
              <a:extLst>
                <a:ext uri="{FF2B5EF4-FFF2-40B4-BE49-F238E27FC236}">
                  <a16:creationId xmlns:a16="http://schemas.microsoft.com/office/drawing/2014/main" xmlns="" id="{80BD3287-1860-4987-8CA5-8728EDBB6B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E1FEEEA6-82B5-4005-A3D5-FC2A152FDD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5C0E6139-8A19-4905-87E2-E547D7B7F1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23216" y="3924272"/>
            <a:ext cx="118872" cy="118872"/>
            <a:chOff x="1175347" y="3733800"/>
            <a:chExt cx="118872" cy="118872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BC05FFBD-B86A-4BD3-A147-FA95CE03CF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EB69F8B1-78FB-4562-8A0D-8D29636755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1" name="Bottom Right">
            <a:extLst>
              <a:ext uri="{FF2B5EF4-FFF2-40B4-BE49-F238E27FC236}">
                <a16:creationId xmlns:a16="http://schemas.microsoft.com/office/drawing/2014/main" xmlns="" id="{8F281804-17FE-49B9-9065-1A44CD473C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2" name="Graphic 157">
              <a:extLst>
                <a:ext uri="{FF2B5EF4-FFF2-40B4-BE49-F238E27FC236}">
                  <a16:creationId xmlns:a16="http://schemas.microsoft.com/office/drawing/2014/main" xmlns="" id="{737BB70B-7AAF-4229-8400-5AFF12A236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9B992201-AA48-4BE7-ADC2-908B16934F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840E3649-4ED2-4501-AF92-DEC3DFF5C8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68B38FD5-4195-4693-8AB7-D01C58D21E3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F0635352-3FD2-43A8-832C-705F1CB917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FBEAF61E-74F7-41BA-9576-39B1961501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AB31D9B5-1401-4F40-BEE6-D492919954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8EDD38F5-BC63-401D-8C72-8D41A360A9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05CE5B18-7300-438F-80EB-4F4E431C80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1457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8D9AD9-EB85-4E21-9720-B3538A3B7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3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Неоспоримые преимущества представленной установки термолиза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6DF2AF-821A-4EF2-8885-53DCB842B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504"/>
            <a:ext cx="10515600" cy="494236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u="sng" dirty="0"/>
              <a:t>1.	Экологическая безопасность </a:t>
            </a:r>
          </a:p>
          <a:p>
            <a:pPr algn="just"/>
            <a:r>
              <a:rPr lang="ru-RU" dirty="0"/>
              <a:t>Отсутствие вредных выбросов. </a:t>
            </a:r>
          </a:p>
          <a:p>
            <a:pPr algn="just"/>
            <a:r>
              <a:rPr lang="ru-RU" dirty="0"/>
              <a:t>Выбросы в атмосферу: СО</a:t>
            </a:r>
            <a:r>
              <a:rPr lang="ru-RU" baseline="-25000" dirty="0"/>
              <a:t>2</a:t>
            </a:r>
            <a:r>
              <a:rPr lang="ru-RU" dirty="0"/>
              <a:t> – ниже допустимой концентрации, остальные газы - следы.</a:t>
            </a:r>
          </a:p>
          <a:p>
            <a:pPr algn="just"/>
            <a:r>
              <a:rPr lang="ru-RU" dirty="0"/>
              <a:t>Результаты биотестирования показали, что вода, прошедшая через твердую фракцию переработки (сухой остаток), не оказывает токсического действия для </a:t>
            </a:r>
            <a:r>
              <a:rPr lang="ru-RU" dirty="0" err="1"/>
              <a:t>Daphnia</a:t>
            </a:r>
            <a:r>
              <a:rPr lang="ru-RU" dirty="0"/>
              <a:t> 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Straus</a:t>
            </a:r>
            <a:r>
              <a:rPr lang="ru-RU" dirty="0"/>
              <a:t>, что свидетельствует об отсутствии токсического действия конечного продукта переработки.</a:t>
            </a:r>
          </a:p>
          <a:p>
            <a:pPr marL="0" indent="0" algn="just">
              <a:buNone/>
            </a:pPr>
            <a:r>
              <a:rPr lang="ru-RU" u="sng" dirty="0"/>
              <a:t>2.	Автономность. </a:t>
            </a:r>
          </a:p>
          <a:p>
            <a:pPr algn="just"/>
            <a:r>
              <a:rPr lang="ru-RU" dirty="0"/>
              <a:t>Низкое энергопотребление (1,2 кВт на 1 м</a:t>
            </a:r>
            <a:r>
              <a:rPr lang="ru-RU" baseline="30000" dirty="0"/>
              <a:t>3</a:t>
            </a:r>
            <a:r>
              <a:rPr lang="ru-RU" dirty="0"/>
              <a:t> перерабатываемого отхода) позволяет работать как от бытовой электросети, так и от дизель-генератора. Охлаждение ведется в замкнутом контуре.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278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2ED1AA-0A2F-49FA-8453-CA5DBD1F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334"/>
            <a:ext cx="10515600" cy="1016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Неоспоримые преимущества представленной установки термолиза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1BB5C3-8912-40A3-9804-9F0CC4F2E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2712"/>
            <a:ext cx="10515600" cy="517595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400" u="sng" dirty="0"/>
              <a:t>3.	Производительность. </a:t>
            </a:r>
          </a:p>
          <a:p>
            <a:pPr algn="just"/>
            <a:r>
              <a:rPr lang="ru-RU" sz="3400" dirty="0" err="1"/>
              <a:t>Загрузные</a:t>
            </a:r>
            <a:r>
              <a:rPr lang="ru-RU" sz="3400" dirty="0"/>
              <a:t> и выгрузные штуцеры, система быстрого охлаждения продукта термолиза, минуя образования конденсата, позволяют поддерживать высокую скорость и непрерывность процесса. </a:t>
            </a:r>
          </a:p>
          <a:p>
            <a:pPr algn="just"/>
            <a:r>
              <a:rPr lang="ru-RU" sz="3400" dirty="0"/>
              <a:t>Средняя производительность одного модуля термолиза размером – 400х250х60см– 10 м</a:t>
            </a:r>
            <a:r>
              <a:rPr lang="ru-RU" sz="3400" baseline="30000" dirty="0"/>
              <a:t>3</a:t>
            </a:r>
            <a:r>
              <a:rPr lang="ru-RU" sz="3400" dirty="0"/>
              <a:t>/сутки.</a:t>
            </a:r>
          </a:p>
          <a:p>
            <a:pPr algn="just"/>
            <a:r>
              <a:rPr lang="ru-RU" sz="3400" dirty="0"/>
              <a:t>В зависимости от ТЗ одна установка может перерабатывать от 10 до 300 м3/сутки.  </a:t>
            </a:r>
          </a:p>
          <a:p>
            <a:pPr marL="0" indent="0" algn="just">
              <a:buNone/>
            </a:pPr>
            <a:r>
              <a:rPr lang="ru-RU" sz="3400" u="sng" dirty="0"/>
              <a:t>4.	Масштабируемость.</a:t>
            </a:r>
          </a:p>
          <a:p>
            <a:pPr algn="just"/>
            <a:r>
              <a:rPr lang="ru-RU" sz="3400" dirty="0"/>
              <a:t>Система сконструирована по принципу стандартных модулей (кубики Лего, мебель Икеа и др.) и может увеличивать производительность до бесконечности, в зависимости от предоставляемых производственных  площадей и постановки задач.</a:t>
            </a:r>
          </a:p>
        </p:txBody>
      </p:sp>
    </p:spTree>
    <p:extLst>
      <p:ext uri="{BB962C8B-B14F-4D97-AF65-F5344CB8AC3E}">
        <p14:creationId xmlns:p14="http://schemas.microsoft.com/office/powerpoint/2010/main" val="2003622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96DDB6-715F-4767-8FBB-26108658D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287"/>
            <a:ext cx="10515600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Неоспоримые преимущества представленной установки термолиза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95BF3A-5AF4-4CAB-B543-899C82F74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600"/>
            <a:ext cx="10515600" cy="511975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u="sng" dirty="0"/>
              <a:t>5.	</a:t>
            </a:r>
            <a:r>
              <a:rPr lang="ru-RU" u="sng" dirty="0" err="1"/>
              <a:t>Взрыво</a:t>
            </a:r>
            <a:r>
              <a:rPr lang="ru-RU" u="sng" dirty="0"/>
              <a:t> и пожаробезопасность. </a:t>
            </a:r>
          </a:p>
          <a:p>
            <a:pPr algn="just"/>
            <a:r>
              <a:rPr lang="ru-RU" dirty="0"/>
              <a:t>Исключено гидравлическое сопротивление в реакторах.</a:t>
            </a:r>
          </a:p>
          <a:p>
            <a:pPr algn="just"/>
            <a:r>
              <a:rPr lang="ru-RU" dirty="0"/>
              <a:t>Отсутствие открытого пламени. </a:t>
            </a:r>
          </a:p>
          <a:p>
            <a:pPr algn="just"/>
            <a:r>
              <a:rPr lang="ru-RU" dirty="0"/>
              <a:t>Отсутствие доступа кислорода предотвращает процесс горения (окисления). </a:t>
            </a:r>
          </a:p>
          <a:p>
            <a:pPr algn="just"/>
            <a:r>
              <a:rPr lang="ru-RU" dirty="0"/>
              <a:t>Отсутствие давления газов. </a:t>
            </a:r>
          </a:p>
          <a:p>
            <a:pPr algn="just"/>
            <a:r>
              <a:rPr lang="ru-RU" dirty="0"/>
              <a:t>Малое количество реагента, находящегося в зоне реакции</a:t>
            </a:r>
          </a:p>
          <a:p>
            <a:pPr marL="0" indent="0" algn="just">
              <a:buNone/>
            </a:pPr>
            <a:r>
              <a:rPr lang="ru-RU" u="sng" dirty="0"/>
              <a:t>6.	Высокая глубина переработки. </a:t>
            </a:r>
          </a:p>
          <a:p>
            <a:pPr algn="just"/>
            <a:r>
              <a:rPr lang="ru-RU" dirty="0"/>
              <a:t>Контроль реакции, управление термомеханическим процессом и возможность перемешивания реагента, повышает глубину переработки реагента без дополнительных затрат. </a:t>
            </a:r>
          </a:p>
          <a:p>
            <a:pPr marL="0" indent="0" algn="just">
              <a:buNone/>
            </a:pPr>
            <a:r>
              <a:rPr lang="ru-RU" u="sng" dirty="0"/>
              <a:t>7.	Компактность. </a:t>
            </a:r>
          </a:p>
          <a:p>
            <a:pPr algn="just"/>
            <a:r>
              <a:rPr lang="ru-RU" dirty="0"/>
              <a:t>Установка имеет стандартные габариты морского 40 футового контейнера. 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59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D55EAF-964F-394A-9E1E-8FC90AB3C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309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Линия переработки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080E53-D606-B540-9525-C465B5C7C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067"/>
            <a:ext cx="10515600" cy="44158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u="sng" dirty="0"/>
              <a:t>Технологическая линия включает несколько системных модулей: </a:t>
            </a:r>
          </a:p>
          <a:p>
            <a:pPr marL="0" indent="0" algn="just">
              <a:buNone/>
            </a:pPr>
            <a:endParaRPr lang="ru-RU" u="sng" dirty="0"/>
          </a:p>
          <a:p>
            <a:pPr algn="just"/>
            <a:r>
              <a:rPr lang="ru-RU" dirty="0"/>
              <a:t>модуль подготовки сырья (транспортировка в расходный бункер), </a:t>
            </a:r>
          </a:p>
          <a:p>
            <a:pPr algn="just"/>
            <a:r>
              <a:rPr lang="ru-RU" dirty="0"/>
              <a:t>модуль термолиза, </a:t>
            </a:r>
          </a:p>
          <a:p>
            <a:pPr algn="just"/>
            <a:r>
              <a:rPr lang="ru-RU" dirty="0"/>
              <a:t>модуль конденсации газов, </a:t>
            </a:r>
          </a:p>
          <a:p>
            <a:pPr algn="just"/>
            <a:r>
              <a:rPr lang="ru-RU" dirty="0"/>
              <a:t>модуль разгонки жидкой фракции (при необходимости),</a:t>
            </a:r>
          </a:p>
          <a:p>
            <a:pPr algn="just"/>
            <a:r>
              <a:rPr lang="ru-RU" dirty="0"/>
              <a:t>модуль облагораживания углистого остатка, </a:t>
            </a:r>
          </a:p>
          <a:p>
            <a:pPr algn="just"/>
            <a:r>
              <a:rPr lang="ru-RU" dirty="0"/>
              <a:t>модуль хранения продуктов утилизации.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178095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BF2199-2CBF-438B-BC93-9781224F8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537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Продукты переработки </a:t>
            </a:r>
            <a:r>
              <a:rPr lang="ru-RU" dirty="0" err="1"/>
              <a:t>нефтешлама</a:t>
            </a:r>
            <a:r>
              <a:rPr lang="ru-RU" dirty="0"/>
              <a:t>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AA170B-CCE2-4E81-A290-B0A9A88B0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7339"/>
            <a:ext cx="10515600" cy="4109624"/>
          </a:xfrm>
        </p:spPr>
        <p:txBody>
          <a:bodyPr/>
          <a:lstStyle/>
          <a:p>
            <a:pPr algn="just"/>
            <a:r>
              <a:rPr lang="ru-RU" dirty="0"/>
              <a:t>жидкая фракция - 50% (смесь жидких углеводородов).</a:t>
            </a:r>
          </a:p>
          <a:p>
            <a:pPr algn="just"/>
            <a:r>
              <a:rPr lang="ru-RU" dirty="0"/>
              <a:t>биогаз, синтетический газ (смесь углеводородных газов) – 40% (используется для собственных нужд - работы горелок  установки термолиза)</a:t>
            </a:r>
          </a:p>
          <a:p>
            <a:pPr algn="just"/>
            <a:r>
              <a:rPr lang="ru-RU" dirty="0"/>
              <a:t>сухой остаток (углерод-углеродные материалы - УУМ) – 10% (вывозим самостоятельно для собственных нужд)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615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BF2199-2CBF-438B-BC93-9781224F8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537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Продукты переработки угольной пыли: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AA170B-CCE2-4E81-A290-B0A9A88B0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4330"/>
            <a:ext cx="10515600" cy="4162633"/>
          </a:xfrm>
        </p:spPr>
        <p:txBody>
          <a:bodyPr/>
          <a:lstStyle/>
          <a:p>
            <a:pPr algn="just"/>
            <a:r>
              <a:rPr lang="ru-RU" dirty="0"/>
              <a:t>жидкая фракция – 20% (смесь жидких углеводородов).</a:t>
            </a:r>
          </a:p>
          <a:p>
            <a:pPr algn="just"/>
            <a:r>
              <a:rPr lang="ru-RU" dirty="0"/>
              <a:t>биогаз, синтетический газ (смесь углеводородных газов) – 50% (используется для собственных нужд - работы горелок  установки термолиза)</a:t>
            </a:r>
          </a:p>
          <a:p>
            <a:pPr algn="just"/>
            <a:r>
              <a:rPr lang="ru-RU" dirty="0"/>
              <a:t>сухой остаток (углерод-углеродные материалы - УУМ) – 30% (вывозим самостоятельно для собственных нужд)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177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5A9405-FA24-4F42-9072-7D8D01E0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93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Продукты переработки иловых осадков сточных вод (свежие и твердые илы):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CB451D-E0BB-2745-9F71-F212B3EF8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1896"/>
            <a:ext cx="10515600" cy="408097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вода - 60% (используется для собственных нужд - в теплообменниках). Соответствует СанПиН 2.1.3684-21 «Техническая вода» с возможностью приема в централизованную систему канализации.</a:t>
            </a:r>
          </a:p>
          <a:p>
            <a:pPr algn="just"/>
            <a:r>
              <a:rPr lang="ru-RU" dirty="0"/>
              <a:t>биогаз (смесь углеводородных газов) – 30% (используется для собственных нужд - работы горелок </a:t>
            </a:r>
            <a:r>
              <a:rPr lang="ru-RU" dirty="0" err="1"/>
              <a:t>термолизной</a:t>
            </a:r>
            <a:r>
              <a:rPr lang="ru-RU" dirty="0"/>
              <a:t> установки)</a:t>
            </a:r>
          </a:p>
          <a:p>
            <a:pPr algn="just"/>
            <a:r>
              <a:rPr lang="ru-RU" dirty="0"/>
              <a:t>сухой остаток – 10% (вывозим с полигона самостоятельно для собственных нужд). Соответствует ГОСТ Р 53381-2009. Регистрационный номер Сертификата Соответствия РОСС </a:t>
            </a:r>
            <a:r>
              <a:rPr lang="en-US" dirty="0"/>
              <a:t>RU</a:t>
            </a:r>
            <a:r>
              <a:rPr lang="ru-RU" dirty="0"/>
              <a:t>.32001.04ИБФ1.ОСП09.12339 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479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520F24-A422-4B4C-B7E0-5D4094CA5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99044" cy="12040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Продукты переработки биологических отходов животноводства и растениеводства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3CDFB3-1BE7-4F21-9209-10DCFE8E5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9733"/>
            <a:ext cx="10515600" cy="439314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вода - 50% (используется для собственных нужд - в теплообменниках). Соответствует СанПиН 2.1.3684-21 «Техническая вода» с возможностью приема в централизованную систему канализации.</a:t>
            </a:r>
          </a:p>
          <a:p>
            <a:pPr algn="just"/>
            <a:r>
              <a:rPr lang="ru-RU" dirty="0"/>
              <a:t>биогаз (смесь углеводородных газов) – 40% (используется для собственных нужд - работы горелок </a:t>
            </a:r>
            <a:r>
              <a:rPr lang="ru-RU" dirty="0" err="1"/>
              <a:t>термолизной</a:t>
            </a:r>
            <a:r>
              <a:rPr lang="ru-RU" dirty="0"/>
              <a:t> установки)</a:t>
            </a:r>
          </a:p>
          <a:p>
            <a:pPr algn="just"/>
            <a:r>
              <a:rPr lang="ru-RU" dirty="0"/>
              <a:t>сухой остаток – 10% (вывозим с полигона самостоятельно для собственных нужд). Соответствует ГОСТ Р 53381-2009. Регистрационный номер Сертификата Соответствия РОСС RU.32001.04ИБФ1.ОСП09.12339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504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BF2199-2CBF-438B-BC93-9781224F8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224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Схема производственной линии </a:t>
            </a:r>
          </a:p>
        </p:txBody>
      </p:sp>
      <p:pic>
        <p:nvPicPr>
          <p:cNvPr id="10" name="Содержимое 9" descr="C:\Users\Администратор\Desktop\сх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6032" y="622427"/>
            <a:ext cx="11655552" cy="598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0167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2CB82-E42C-B54F-BA2D-62B6078E9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Применимость технологии утилизации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6BA313-6AD2-DE45-B933-F67B54F40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Применимость, техническую исполнимость и работоспособность технологии подтверждают исследования Всероссийского научно исследовательского института нефтепереработки (ОАО "ВНИИНП"), Конструкторско-технологического института технического углерода СО РАН, Института горючих ископаемых Министерства Энергетики РФ, Института нефтехимического синтеза им. А.В. Топчиева. </a:t>
            </a:r>
          </a:p>
          <a:p>
            <a:pPr algn="just"/>
            <a:r>
              <a:rPr lang="ru-RU" dirty="0"/>
              <a:t>Даны заключения немецких независимых экспертов - </a:t>
            </a:r>
            <a:r>
              <a:rPr lang="en-US" dirty="0"/>
              <a:t>Dr.-Ing. </a:t>
            </a:r>
            <a:r>
              <a:rPr lang="en-US" dirty="0" err="1"/>
              <a:t>Habil</a:t>
            </a:r>
            <a:r>
              <a:rPr lang="en-US" dirty="0"/>
              <a:t>. Klaus </a:t>
            </a:r>
            <a:r>
              <a:rPr lang="en-US" dirty="0" err="1"/>
              <a:t>Görner</a:t>
            </a:r>
            <a:r>
              <a:rPr lang="en-US" dirty="0"/>
              <a:t> (</a:t>
            </a:r>
            <a:r>
              <a:rPr lang="en-US" dirty="0" err="1"/>
              <a:t>Univ.Prof</a:t>
            </a:r>
            <a:r>
              <a:rPr lang="en-US" dirty="0"/>
              <a:t>.); Dr., </a:t>
            </a:r>
            <a:r>
              <a:rPr lang="ru-RU" dirty="0"/>
              <a:t>А</a:t>
            </a:r>
            <a:r>
              <a:rPr lang="en-US" dirty="0" err="1"/>
              <a:t>kad</a:t>
            </a:r>
            <a:r>
              <a:rPr lang="en-US" dirty="0"/>
              <a:t>. Kurt </a:t>
            </a:r>
            <a:r>
              <a:rPr lang="en-US" dirty="0" err="1"/>
              <a:t>Hübner</a:t>
            </a:r>
            <a:r>
              <a:rPr lang="en-US" dirty="0"/>
              <a:t> (Universität Duisburg-Essen); Dr. Norbert Wilke (Technologies - und </a:t>
            </a:r>
            <a:r>
              <a:rPr lang="en-US" dirty="0" err="1"/>
              <a:t>Chemiezentrum</a:t>
            </a:r>
            <a:r>
              <a:rPr lang="en-US" dirty="0"/>
              <a:t> Marl GmbH), </a:t>
            </a:r>
            <a:r>
              <a:rPr lang="en-US" dirty="0" err="1"/>
              <a:t>Aqura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59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82287B-7F39-440D-9ED7-352E21D3E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37323"/>
            <a:ext cx="10515600" cy="7553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Описание метода переработки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72C027-8691-4C12-B7BF-790AA8A40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11111"/>
            <a:ext cx="10515600" cy="500956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Предлагается метод переработки различных видов углеродсодержащих отходов:</a:t>
            </a:r>
          </a:p>
          <a:p>
            <a:pPr algn="just"/>
            <a:endParaRPr lang="ru-RU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угольной пыли, угольных шламов, </a:t>
            </a:r>
            <a:r>
              <a:rPr lang="ru-RU" sz="20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нефтешламов</a:t>
            </a:r>
            <a:r>
              <a:rPr lang="ru-RU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буровых шламов, льяльных и </a:t>
            </a:r>
            <a:r>
              <a:rPr lang="ru-RU" sz="20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подсланевых</a:t>
            </a:r>
            <a:r>
              <a:rPr lang="ru-RU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вод, кислых гудронов, осадков сточных вод, иловых осадков (активные свежие илы, твердые илы, лежалые илы полигонов), лигнинов, птичьего помета, навоза, биологических отходов животноводства (шкуры, хвосты, ливер, рога, копыта) и растениеводства и прочее.</a:t>
            </a:r>
          </a:p>
          <a:p>
            <a:pPr algn="just"/>
            <a:endParaRPr lang="ru-RU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любой фракции и влажности термомеханическим способом разложения отхода в бескислородной среде на углеводородные фракции.</a:t>
            </a:r>
          </a:p>
          <a:p>
            <a:pPr algn="just"/>
            <a:r>
              <a:rPr lang="ru-RU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Это трех реакторная система, работающая на разных температурах и собственных теплообменниках, что позволяет разделять и конденсировать углеводородные </a:t>
            </a:r>
            <a:r>
              <a:rPr lang="ru-RU" sz="20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газы</a:t>
            </a:r>
            <a:r>
              <a:rPr lang="ru-RU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</a:p>
          <a:p>
            <a:pPr algn="just"/>
            <a:r>
              <a:rPr lang="ru-RU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Таким образом, отходы 3-5 класса опасности вовлекаются в товарный оборот, продукты их переработки становятся товарами.</a:t>
            </a:r>
          </a:p>
          <a:p>
            <a:endParaRPr lang="ru-RU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551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860D68-1777-47A0-9580-C907A425B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979"/>
            <a:ext cx="10515600" cy="6603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Отрасли применения технологии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C03900-9E0C-434E-88CB-16E07CA77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89" y="1343378"/>
            <a:ext cx="10905067" cy="53396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/>
              <a:t>Нефтяная промышленность</a:t>
            </a:r>
          </a:p>
          <a:p>
            <a:r>
              <a:rPr lang="ru-RU" dirty="0"/>
              <a:t>Нефтедобыча (буровые шламы, проливы нефти и др.)  и  Нефтепереработка (</a:t>
            </a:r>
            <a:r>
              <a:rPr lang="ru-RU" dirty="0" err="1"/>
              <a:t>шламонакопители</a:t>
            </a:r>
            <a:r>
              <a:rPr lang="ru-RU" dirty="0"/>
              <a:t>), </a:t>
            </a:r>
          </a:p>
          <a:p>
            <a:r>
              <a:rPr lang="ru-RU" dirty="0"/>
              <a:t>Транспортировка и Хранение (</a:t>
            </a:r>
            <a:r>
              <a:rPr lang="ru-RU" dirty="0" err="1"/>
              <a:t>нефтешламы</a:t>
            </a:r>
            <a:r>
              <a:rPr lang="ru-RU" dirty="0"/>
              <a:t> и продукты замывки, очистки трубопроводов, резервуаров, цистерн и др.)</a:t>
            </a:r>
          </a:p>
          <a:p>
            <a:pPr marL="0" indent="0">
              <a:buNone/>
            </a:pPr>
            <a:r>
              <a:rPr lang="ru-RU" b="1" dirty="0"/>
              <a:t>Угольная промышленность </a:t>
            </a:r>
          </a:p>
          <a:p>
            <a:r>
              <a:rPr lang="ru-RU" dirty="0"/>
              <a:t>Добыча (угольная пыль, угольные шламы),</a:t>
            </a:r>
          </a:p>
          <a:p>
            <a:r>
              <a:rPr lang="ru-RU" dirty="0"/>
              <a:t>Перевозка (ж/д, авто, порты), </a:t>
            </a:r>
          </a:p>
          <a:p>
            <a:r>
              <a:rPr lang="ru-RU" dirty="0"/>
              <a:t>Хранение (угольная пыль, угольные шламы)</a:t>
            </a:r>
          </a:p>
          <a:p>
            <a:pPr marL="0" indent="0">
              <a:buNone/>
            </a:pPr>
            <a:r>
              <a:rPr lang="ru-RU" b="1" dirty="0"/>
              <a:t>Предприятия Топливно-Энергетического Комплекса</a:t>
            </a:r>
          </a:p>
          <a:p>
            <a:r>
              <a:rPr lang="ru-RU" dirty="0"/>
              <a:t>Отходы котельных: Мазутных, Угольных, Газовых</a:t>
            </a:r>
          </a:p>
          <a:p>
            <a:pPr marL="0" indent="0">
              <a:buNone/>
            </a:pPr>
            <a:r>
              <a:rPr lang="ru-RU" b="1" dirty="0"/>
              <a:t>Машиностроение и Транспорт</a:t>
            </a:r>
          </a:p>
          <a:p>
            <a:r>
              <a:rPr lang="ru-RU" dirty="0"/>
              <a:t>Отходы промышленных предприятий, с пользованием ГСМ и наличием станочного парка.</a:t>
            </a:r>
          </a:p>
          <a:p>
            <a:pPr marL="0" indent="0">
              <a:buNone/>
            </a:pPr>
            <a:r>
              <a:rPr lang="ru-RU" b="1" dirty="0"/>
              <a:t>Очистные сооружения Водоканалов (городских и промышленных) </a:t>
            </a:r>
          </a:p>
          <a:p>
            <a:r>
              <a:rPr lang="ru-RU" dirty="0"/>
              <a:t>обезвоженные свежие илы, </a:t>
            </a:r>
            <a:r>
              <a:rPr lang="ru-RU" dirty="0" err="1"/>
              <a:t>кек</a:t>
            </a:r>
            <a:r>
              <a:rPr lang="ru-RU" dirty="0"/>
              <a:t>, лежалые илы полигонов и др.</a:t>
            </a:r>
          </a:p>
          <a:p>
            <a:pPr marL="0" indent="0">
              <a:buNone/>
            </a:pPr>
            <a:r>
              <a:rPr lang="ru-RU" b="1" dirty="0"/>
              <a:t>Сельское хозяйство </a:t>
            </a:r>
          </a:p>
          <a:p>
            <a:r>
              <a:rPr lang="ru-RU" dirty="0"/>
              <a:t>шкуры, рога, копыта, внутренности, кормовые остатки, смывная вода, навоз, помет, ботва растений, гниль и др.</a:t>
            </a:r>
          </a:p>
        </p:txBody>
      </p:sp>
    </p:spTree>
    <p:extLst>
      <p:ext uri="{BB962C8B-B14F-4D97-AF65-F5344CB8AC3E}">
        <p14:creationId xmlns:p14="http://schemas.microsoft.com/office/powerpoint/2010/main" val="1494660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F1D5B-D2C4-4C2C-A8C8-32174A4C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Применимость установки для утилизации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7B213B-B0EF-42E7-8131-5BB82CF0C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6922"/>
            <a:ext cx="10515600" cy="544595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8000" dirty="0"/>
              <a:t>С 2016 года мы применяем установку в нашем  производственном процессе для собственных нужд. Постоянно модернизируем и совершенствуем технологические процессы, материалы, узлы и агрегаты, электронную и программную часть.</a:t>
            </a:r>
          </a:p>
          <a:p>
            <a:pPr marL="0" indent="0" algn="just">
              <a:buNone/>
            </a:pPr>
            <a:r>
              <a:rPr lang="ru-RU" sz="8000" dirty="0"/>
              <a:t>Кроме того, мы проводили апробацию технологии и опытно-промышленного образца установки в рабочих полевых условиях в рамках реальных производственных процессов совместно с различными организациями. </a:t>
            </a:r>
          </a:p>
          <a:p>
            <a:pPr marL="0" indent="0" algn="ctr">
              <a:buNone/>
            </a:pPr>
            <a:r>
              <a:rPr lang="ru-RU" sz="8000" u="sng" dirty="0"/>
              <a:t>Некоторые из них:</a:t>
            </a:r>
          </a:p>
          <a:p>
            <a:pPr marL="0" indent="0" algn="just">
              <a:buNone/>
            </a:pPr>
            <a:r>
              <a:rPr lang="ru-RU" sz="6400" b="1" dirty="0"/>
              <a:t>ООО «</a:t>
            </a:r>
            <a:r>
              <a:rPr lang="ru-RU" sz="6400" b="1" dirty="0" err="1"/>
              <a:t>ЭкоПетроБалт</a:t>
            </a:r>
            <a:r>
              <a:rPr lang="ru-RU" sz="6400" b="1" dirty="0"/>
              <a:t>»</a:t>
            </a:r>
            <a:r>
              <a:rPr lang="ru-RU" sz="6400" dirty="0"/>
              <a:t> Утилизация водной растительности, озерного ила, </a:t>
            </a:r>
            <a:r>
              <a:rPr lang="ru-RU" sz="6400" dirty="0" err="1"/>
              <a:t>нефтешламов</a:t>
            </a:r>
            <a:r>
              <a:rPr lang="ru-RU" sz="6400" dirty="0"/>
              <a:t>, иловых осадков очистных сооружений</a:t>
            </a:r>
          </a:p>
          <a:p>
            <a:pPr marL="0" indent="0" algn="just">
              <a:buNone/>
            </a:pPr>
            <a:r>
              <a:rPr lang="ru-RU" sz="6400" b="1" dirty="0"/>
              <a:t>ООО «Нефтебаза «Красный нефтяник»  </a:t>
            </a:r>
            <a:r>
              <a:rPr lang="ru-RU" sz="6400" dirty="0"/>
              <a:t>Утилизация </a:t>
            </a:r>
            <a:r>
              <a:rPr lang="ru-RU" sz="6400" dirty="0" err="1"/>
              <a:t>нефтешламов</a:t>
            </a:r>
            <a:r>
              <a:rPr lang="ru-RU" sz="6400" dirty="0"/>
              <a:t>, иловых осадков очистных сооружений</a:t>
            </a:r>
          </a:p>
          <a:p>
            <a:pPr marL="0" indent="0" algn="just">
              <a:buNone/>
            </a:pPr>
            <a:r>
              <a:rPr lang="ru-RU" sz="6400" b="1" dirty="0"/>
              <a:t>АО «18-й Арсенал ВМФ»  </a:t>
            </a:r>
            <a:r>
              <a:rPr lang="ru-RU" sz="6400" dirty="0"/>
              <a:t>Утилизация угольной пыли, угольных шламов, </a:t>
            </a:r>
            <a:r>
              <a:rPr lang="ru-RU" sz="6400" dirty="0" err="1"/>
              <a:t>нефтешламов</a:t>
            </a:r>
            <a:r>
              <a:rPr lang="ru-RU" sz="6400" dirty="0"/>
              <a:t>, иловых осадков очистных сооружений</a:t>
            </a:r>
          </a:p>
          <a:p>
            <a:pPr marL="0" indent="0" algn="just">
              <a:buNone/>
            </a:pPr>
            <a:r>
              <a:rPr lang="ru-RU" sz="6400" b="1" dirty="0"/>
              <a:t>ГУП «Водоканал С-Петербурга» </a:t>
            </a:r>
            <a:r>
              <a:rPr lang="ru-RU" sz="6400" dirty="0"/>
              <a:t>Утилизация лежалых иловых осадков карт-накопителей, утилизация </a:t>
            </a:r>
            <a:r>
              <a:rPr lang="ru-RU" sz="6400" dirty="0" err="1"/>
              <a:t>кека</a:t>
            </a:r>
            <a:r>
              <a:rPr lang="ru-RU" sz="6400" dirty="0"/>
              <a:t>.</a:t>
            </a:r>
          </a:p>
          <a:p>
            <a:pPr marL="0" indent="0" algn="just">
              <a:buNone/>
            </a:pPr>
            <a:r>
              <a:rPr lang="ru-RU" sz="6400" b="1" dirty="0"/>
              <a:t>ООО «</a:t>
            </a:r>
            <a:r>
              <a:rPr lang="ru-RU" sz="6400" b="1" dirty="0" err="1"/>
              <a:t>Петросервис</a:t>
            </a:r>
            <a:r>
              <a:rPr lang="ru-RU" sz="6400" b="1" dirty="0"/>
              <a:t>»  </a:t>
            </a:r>
            <a:r>
              <a:rPr lang="ru-RU" sz="6400" dirty="0"/>
              <a:t>Утилизация угольной пыли, угольных шламов, </a:t>
            </a:r>
            <a:r>
              <a:rPr lang="ru-RU" sz="6400" dirty="0" err="1"/>
              <a:t>нефтешламов</a:t>
            </a:r>
            <a:r>
              <a:rPr lang="ru-RU" sz="6400" dirty="0"/>
              <a:t>, иловых осадков очистных сооружений, отходов животноводства и растениеводства</a:t>
            </a:r>
          </a:p>
          <a:p>
            <a:pPr marL="0" indent="0" algn="just">
              <a:buNone/>
            </a:pPr>
            <a:r>
              <a:rPr lang="ru-RU" sz="6400" b="1" dirty="0"/>
              <a:t>АО «ТГК-1»</a:t>
            </a:r>
            <a:r>
              <a:rPr lang="ru-RU" sz="6400" dirty="0"/>
              <a:t>   Утилизация </a:t>
            </a:r>
            <a:r>
              <a:rPr lang="ru-RU" sz="6400" dirty="0" err="1"/>
              <a:t>нефтешламов</a:t>
            </a:r>
            <a:r>
              <a:rPr lang="ru-RU" sz="6400" dirty="0"/>
              <a:t>, угольной пыли, угольных шламов.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971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9B3481-4C0B-8447-9662-50A80D2B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8297"/>
          </a:xfrm>
        </p:spPr>
        <p:txBody>
          <a:bodyPr>
            <a:normAutofit fontScale="90000"/>
          </a:bodyPr>
          <a:lstStyle/>
          <a:p>
            <a:r>
              <a:rPr lang="ru-RU" dirty="0"/>
              <a:t>Выводы: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63E38D-6D00-824F-B098-4810702EC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460"/>
            <a:ext cx="10515600" cy="5408851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Основное оборудование, составляющее систему, освоено промышленностью, не является дефицитным, легко поддается автоматизации.  </a:t>
            </a:r>
          </a:p>
          <a:p>
            <a:pPr algn="just"/>
            <a:r>
              <a:rPr lang="ru-RU" sz="2000" dirty="0"/>
              <a:t>Использование подобных установок для переработки отходов позволит производить полную (безотходную) утилизацию и, как следствие, значительно сократить вывоз углеродсодержащих отходов на полигоны и активнее вовлекать отходы в хозяйственный оборот в качестве дополнительных источников сырья.</a:t>
            </a:r>
          </a:p>
          <a:p>
            <a:pPr algn="just"/>
            <a:r>
              <a:rPr lang="ru-RU" sz="2000" dirty="0"/>
              <a:t>Мобильность, автономность, компактность установки делают её незаменимой при ликвидации чрезвычайных ситуаций, объектов несанкционированного размещения отходов, объектов накопленного экологического ущерба и др. </a:t>
            </a:r>
          </a:p>
          <a:p>
            <a:pPr algn="just"/>
            <a:r>
              <a:rPr lang="ru-RU" sz="2000" dirty="0"/>
              <a:t>Простота конструкции, большая производительность и высокая надежность в купе с интенсивным перемешиванием транспортируемого сыпучего материала и непрерывностью подачи сырья позволяет решать задачи по утилизации значительных объёмов различных видов углеродсодержащих отходов.</a:t>
            </a:r>
          </a:p>
        </p:txBody>
      </p:sp>
    </p:spTree>
    <p:extLst>
      <p:ext uri="{BB962C8B-B14F-4D97-AF65-F5344CB8AC3E}">
        <p14:creationId xmlns:p14="http://schemas.microsoft.com/office/powerpoint/2010/main" val="320335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C23000-1F05-44AA-AAE9-279DD2C40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9362"/>
          </a:xfrm>
        </p:spPr>
        <p:txBody>
          <a:bodyPr/>
          <a:lstStyle/>
          <a:p>
            <a:pPr algn="ctr"/>
            <a:r>
              <a:rPr lang="ru-RU" dirty="0"/>
              <a:t>Установка термолиза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D2FA9E2-3987-427F-9FBF-D4A69EEB6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29125"/>
            <a:ext cx="4351338" cy="435133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7759DB0-BD7F-480B-8A57-120B1842B1EC}"/>
              </a:ext>
            </a:extLst>
          </p:cNvPr>
          <p:cNvSpPr/>
          <p:nvPr/>
        </p:nvSpPr>
        <p:spPr>
          <a:xfrm>
            <a:off x="5499651" y="1794354"/>
            <a:ext cx="6016487" cy="4282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algn="just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r>
              <a:rPr lang="ru-RU" sz="2000" dirty="0">
                <a:solidFill>
                  <a:schemeClr val="tx2"/>
                </a:solidFill>
              </a:rPr>
              <a:t>ООО «ИПС» разработана, изготовлена, апробирована промышленная установка низкотемпературного термолиза в гетерогенных технологических процессах переработки </a:t>
            </a:r>
            <a:r>
              <a:rPr lang="ru-RU" sz="2000" dirty="0" err="1">
                <a:solidFill>
                  <a:schemeClr val="tx2"/>
                </a:solidFill>
              </a:rPr>
              <a:t>многотоннажных</a:t>
            </a:r>
            <a:r>
              <a:rPr lang="ru-RU" sz="2000" dirty="0">
                <a:solidFill>
                  <a:schemeClr val="tx2"/>
                </a:solidFill>
              </a:rPr>
              <a:t> отходов. </a:t>
            </a:r>
          </a:p>
          <a:p>
            <a:pPr indent="-228600" algn="just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r>
              <a:rPr lang="ru-RU" sz="2000" dirty="0">
                <a:solidFill>
                  <a:schemeClr val="tx2"/>
                </a:solidFill>
              </a:rPr>
              <a:t>С 2016 года мы применяем установку в нашем  производственном процессе для собственных нужд, постоянно модернизируя и совершенствуя. </a:t>
            </a:r>
          </a:p>
          <a:p>
            <a:pPr indent="-228600" algn="just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r>
              <a:rPr lang="ru-RU" sz="2000" dirty="0">
                <a:solidFill>
                  <a:schemeClr val="tx2"/>
                </a:solidFill>
              </a:rPr>
              <a:t>За это время накоплен огромный опыт применения данной технологии на практике, в полевых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243227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20C0CA-AFFE-4C30-AD3E-874AB4EB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24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Наша установка и технологии соответствуют всем критериям: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88B2D9-3996-46C4-A95F-93BFF54D0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8019"/>
            <a:ext cx="10515600" cy="3688944"/>
          </a:xfrm>
        </p:spPr>
        <p:txBody>
          <a:bodyPr/>
          <a:lstStyle/>
          <a:p>
            <a:r>
              <a:rPr lang="ru-RU" sz="4800" dirty="0">
                <a:solidFill>
                  <a:schemeClr val="accent6">
                    <a:lumMod val="75000"/>
                  </a:schemeClr>
                </a:solidFill>
              </a:rPr>
              <a:t>1.	Зелёных технологий</a:t>
            </a:r>
          </a:p>
          <a:p>
            <a:r>
              <a:rPr lang="ru-RU" sz="4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2.	Инновационных технологий</a:t>
            </a:r>
          </a:p>
          <a:p>
            <a:r>
              <a:rPr lang="ru-RU" sz="4800" dirty="0">
                <a:solidFill>
                  <a:srgbClr val="FF0000"/>
                </a:solidFill>
              </a:rPr>
              <a:t>3.	Импортозамещения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848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A09CDC-4C6F-4F7D-8268-406512143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844"/>
            <a:ext cx="10515600" cy="1264356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Зелёные технологии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744142-3F0C-47E3-B93B-A5988DCB0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2311"/>
            <a:ext cx="10515600" cy="405465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П О С Т А Н О В Л Е Н И Е </a:t>
            </a:r>
            <a:br>
              <a:rPr lang="ru-RU" dirty="0"/>
            </a:br>
            <a:r>
              <a:rPr lang="ru-RU" dirty="0"/>
              <a:t>Правительства Российской </a:t>
            </a:r>
            <a:r>
              <a:rPr lang="ru-RU" dirty="0" err="1"/>
              <a:t>Федеорации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№  1587 от 21 сентября 2021 г.  </a:t>
            </a:r>
            <a:br>
              <a:rPr lang="ru-RU" dirty="0"/>
            </a:br>
            <a:r>
              <a:rPr lang="ru-RU" dirty="0"/>
              <a:t>МОСКВА</a:t>
            </a:r>
            <a:br>
              <a:rPr lang="ru-RU" dirty="0"/>
            </a:br>
            <a:endParaRPr lang="ru-RU" dirty="0"/>
          </a:p>
          <a:p>
            <a:pPr marL="0" indent="0" algn="just">
              <a:buNone/>
            </a:pPr>
            <a:r>
              <a:rPr lang="ru-RU" dirty="0"/>
              <a:t>Об утверждении критериев проектов устойчивого (в том числе зеленого) развития в Российской Федерации и требований к системе верификации проектов устойчивого (в том числе зеленого) развития в Российской Федерации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17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5C4770-FBF4-4809-A27B-1BF41A333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Соответствие критериям зеленых проектов 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(таксономия зеленых проектов)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94399F-9380-44EA-8B98-642293500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5867"/>
            <a:ext cx="10515600" cy="442700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100" dirty="0"/>
              <a:t>1.1.1. Утилизация отходов с получением материальной продукции, в том числе вторичного сырья.</a:t>
            </a:r>
          </a:p>
          <a:p>
            <a:pPr algn="just"/>
            <a:r>
              <a:rPr lang="ru-RU" sz="3100" dirty="0"/>
              <a:t>1.1.2. Утилизация отходов с получением энергии.</a:t>
            </a:r>
          </a:p>
          <a:p>
            <a:pPr algn="just"/>
            <a:r>
              <a:rPr lang="ru-RU" sz="3100" dirty="0"/>
              <a:t>1.2. Ликвидация объектов накопленного вреда окружающей среде.</a:t>
            </a:r>
          </a:p>
          <a:p>
            <a:pPr algn="just"/>
            <a:r>
              <a:rPr lang="ru-RU" sz="3100" dirty="0"/>
              <a:t>2.1.4. Биотопливо и биомасса</a:t>
            </a:r>
          </a:p>
          <a:p>
            <a:pPr algn="just"/>
            <a:r>
              <a:rPr lang="ru-RU" sz="3100" dirty="0"/>
              <a:t>2.3.2.3. Комбинированная генерация с использованием возобновляемых источников энергии на изолированных и труднодоступных территориях.</a:t>
            </a:r>
          </a:p>
          <a:p>
            <a:pPr marL="0" indent="0" algn="just">
              <a:buNone/>
            </a:pPr>
            <a:endParaRPr lang="ru-RU" sz="3100" dirty="0"/>
          </a:p>
          <a:p>
            <a:pPr algn="just"/>
            <a:r>
              <a:rPr lang="ru-RU" sz="3100" dirty="0"/>
              <a:t>и другие…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471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A690FD-688D-4763-9978-F9C6E8A48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665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Инновационные технологии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15C81B-C945-4AE9-9278-400DAB52E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7" y="2201333"/>
            <a:ext cx="11198577" cy="3975630"/>
          </a:xfrm>
        </p:spPr>
        <p:txBody>
          <a:bodyPr/>
          <a:lstStyle/>
          <a:p>
            <a:r>
              <a:rPr lang="ru-RU" dirty="0"/>
              <a:t>Инновационная методика переработки углеводородных отходов</a:t>
            </a:r>
          </a:p>
          <a:p>
            <a:r>
              <a:rPr lang="ru-RU" dirty="0"/>
              <a:t>Инновационный аппаратный комплекс</a:t>
            </a:r>
          </a:p>
          <a:p>
            <a:r>
              <a:rPr lang="ru-RU" dirty="0"/>
              <a:t>4 международных патента</a:t>
            </a:r>
          </a:p>
          <a:p>
            <a:r>
              <a:rPr lang="ru-RU" dirty="0"/>
              <a:t>3 уникальных материала, собственной разработки, используемых в изготовлении установки</a:t>
            </a:r>
          </a:p>
          <a:p>
            <a:r>
              <a:rPr lang="ru-RU" dirty="0"/>
              <a:t>Отсутствие прямых аналогов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571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FEF718-F74B-4970-8B58-38DF2561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Импортозамещение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80B2BB-D5A1-4BB3-9B0D-8D76D7501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Основное оборудование, составляющее систему, освоено российской промышленностью, не является дефицитным.</a:t>
            </a:r>
          </a:p>
          <a:p>
            <a:r>
              <a:rPr lang="ru-RU" dirty="0"/>
              <a:t>Сборка готовых установок происходит по месту, из произведенного на территории РФ оборудования.</a:t>
            </a:r>
          </a:p>
          <a:p>
            <a:r>
              <a:rPr lang="ru-RU" dirty="0"/>
              <a:t>Легко поддается автоматизации на базе собственного программного обеспечения.</a:t>
            </a:r>
          </a:p>
          <a:p>
            <a:r>
              <a:rPr lang="ru-RU" dirty="0"/>
              <a:t>Процент локализации – 90%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349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F8E37-6E58-44D6-82E6-A192E4834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Преимущества метода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FA68D8-E635-417E-B6C7-BD51E3A36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600" dirty="0"/>
              <a:t>Метод высокоскоростного термолиза, представленный нами, превосходит процессы пиролиза, полукоксования, </a:t>
            </a:r>
            <a:r>
              <a:rPr lang="ru-RU" sz="2600" dirty="0" err="1"/>
              <a:t>инсинерации</a:t>
            </a:r>
            <a:r>
              <a:rPr lang="ru-RU" sz="2600" dirty="0"/>
              <a:t>, плазменной утилизации, бактериальный и др.</a:t>
            </a:r>
          </a:p>
          <a:p>
            <a:pPr algn="just"/>
            <a:r>
              <a:rPr lang="ru-RU" sz="2600" dirty="0"/>
              <a:t>Известно, что для всех этих методов требуется дополнительные площади и энергетические затраты, значительные капиталовложения в дорогостоящие оборудование и строительство, дополнительная дорогостоящая очистка отходящих газов, высокая операционная стоимость утилизации и др. </a:t>
            </a:r>
          </a:p>
          <a:p>
            <a:pPr algn="just"/>
            <a:r>
              <a:rPr lang="ru-RU" sz="2600" dirty="0"/>
              <a:t>Использование реакторов  со </a:t>
            </a:r>
            <a:r>
              <a:rPr lang="ru-RU" sz="2600" dirty="0" err="1"/>
              <a:t>спутным</a:t>
            </a:r>
            <a:r>
              <a:rPr lang="ru-RU" sz="2600" dirty="0"/>
              <a:t> потоком, в сочетании с возможностью плавного регулирования производительности всех потоков, возможностью реализации многостадийных процессов, системой подготовки сырья (исключает потребность в предварительной осушке отходов). Органичное сочетание всех свойств делает систему надежной и эффективной</a:t>
            </a:r>
          </a:p>
          <a:p>
            <a:pPr algn="just"/>
            <a:r>
              <a:rPr lang="ru-RU" sz="2600" dirty="0"/>
              <a:t>Система охлаждения продуктов термолиза позволяет непрерывно вести отбор готовой продукции.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390443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24124</TotalTime>
  <Words>1307</Words>
  <Application>Microsoft Office PowerPoint</Application>
  <PresentationFormat>Произвольный</PresentationFormat>
  <Paragraphs>134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ExploreVTI</vt:lpstr>
      <vt:lpstr>Переработка углеводородных отходов</vt:lpstr>
      <vt:lpstr>Описание метода переработки</vt:lpstr>
      <vt:lpstr>Установка термолиза</vt:lpstr>
      <vt:lpstr>Наша установка и технологии соответствуют всем критериям: </vt:lpstr>
      <vt:lpstr>Зелёные технологии</vt:lpstr>
      <vt:lpstr>Соответствие критериям зеленых проектов  (таксономия зеленых проектов)</vt:lpstr>
      <vt:lpstr>Инновационные технологии</vt:lpstr>
      <vt:lpstr>Импортозамещение</vt:lpstr>
      <vt:lpstr>Преимущества метода</vt:lpstr>
      <vt:lpstr>Неоспоримые преимущества представленной установки термолиза</vt:lpstr>
      <vt:lpstr>Неоспоримые преимущества представленной установки термолиза</vt:lpstr>
      <vt:lpstr>Неоспоримые преимущества представленной установки термолиза</vt:lpstr>
      <vt:lpstr>Линия переработки</vt:lpstr>
      <vt:lpstr>Продукты переработки нефтешлама: </vt:lpstr>
      <vt:lpstr>Продукты переработки угольной пыли: </vt:lpstr>
      <vt:lpstr>Продукты переработки иловых осадков сточных вод (свежие и твердые илы): </vt:lpstr>
      <vt:lpstr>Продукты переработки биологических отходов животноводства и растениеводства</vt:lpstr>
      <vt:lpstr>Схема производственной линии </vt:lpstr>
      <vt:lpstr>Применимость технологии утилизации</vt:lpstr>
      <vt:lpstr>Отрасли применения технологии</vt:lpstr>
      <vt:lpstr>Применимость установки для утилизации</vt:lpstr>
      <vt:lpstr>Выводы: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Переработка осадков сточных вод</dc:title>
  <dc:creator>4903</dc:creator>
  <cp:lastModifiedBy>Blazer</cp:lastModifiedBy>
  <cp:revision>103</cp:revision>
  <dcterms:created xsi:type="dcterms:W3CDTF">2020-11-12T05:14:25Z</dcterms:created>
  <dcterms:modified xsi:type="dcterms:W3CDTF">2022-02-03T17:47:49Z</dcterms:modified>
</cp:coreProperties>
</file>